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en-US" altLang="en-US" noProof="0" smtClean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>
                <a:solidFill>
                  <a:srgbClr val="000000"/>
                </a:solidFill>
              </a:rPr>
              <a:t>ETC 702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smtClean="0">
                <a:solidFill>
                  <a:srgbClr val="000000"/>
                </a:solidFill>
              </a:rPr>
              <a:t>Venkataramanan.V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60CDD64C-2330-4EFB-BBC0-27A6B4565AD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127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5128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3684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>
                <a:solidFill>
                  <a:srgbClr val="000000"/>
                </a:solidFill>
              </a:rPr>
              <a:t>ETC 702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>
                <a:solidFill>
                  <a:srgbClr val="000000"/>
                </a:solidFill>
              </a:rPr>
              <a:t>Venkataramanan.V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212683-79BF-4333-BD71-E449C214990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40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>
                <a:solidFill>
                  <a:srgbClr val="000000"/>
                </a:solidFill>
              </a:rPr>
              <a:t>ETC 702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>
                <a:solidFill>
                  <a:srgbClr val="000000"/>
                </a:solidFill>
              </a:rPr>
              <a:t>Venkataramanan.V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8ADF84-C7CE-4AFD-BA00-AF7199FABCF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54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smtClean="0">
                <a:solidFill>
                  <a:srgbClr val="000000"/>
                </a:solidFill>
              </a:rPr>
              <a:t>ETC 702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smtClean="0">
                <a:solidFill>
                  <a:srgbClr val="000000"/>
                </a:solidFill>
              </a:rPr>
              <a:t>Venkataramanan.V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61DE210F-6E5B-4C04-9697-C67452B17416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559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41763"/>
            <a:ext cx="40386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smtClean="0">
                <a:solidFill>
                  <a:srgbClr val="000000"/>
                </a:solidFill>
              </a:rPr>
              <a:t>ETC 702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smtClean="0">
                <a:solidFill>
                  <a:srgbClr val="000000"/>
                </a:solidFill>
              </a:rPr>
              <a:t>Venkataramanan.V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4EDDB83D-7B41-4301-BF45-B684F7254FF6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231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638" y="762000"/>
            <a:ext cx="7239000" cy="603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416050"/>
            <a:ext cx="3733800" cy="24034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953000" y="1416050"/>
            <a:ext cx="3733800" cy="11255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953000" y="2693988"/>
            <a:ext cx="3733800" cy="11255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06550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>
                <a:solidFill>
                  <a:srgbClr val="000000"/>
                </a:solidFill>
              </a:rPr>
              <a:t>ETC 702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>
                <a:solidFill>
                  <a:srgbClr val="000000"/>
                </a:solidFill>
              </a:rPr>
              <a:t>Venkataramanan.V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F14121-08FD-46BB-9319-59120CEA82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939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>
                <a:solidFill>
                  <a:srgbClr val="000000"/>
                </a:solidFill>
              </a:rPr>
              <a:t>ETC 702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>
                <a:solidFill>
                  <a:srgbClr val="000000"/>
                </a:solidFill>
              </a:rPr>
              <a:t>Venkataramanan.V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BA6DA3-BB1F-417F-85BB-E72FBE05C933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144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>
                <a:solidFill>
                  <a:srgbClr val="000000"/>
                </a:solidFill>
              </a:rPr>
              <a:t>ETC 702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>
                <a:solidFill>
                  <a:srgbClr val="000000"/>
                </a:solidFill>
              </a:rPr>
              <a:t>Venkataramanan.V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5B61A9-259C-4256-AD6C-BE8382254A8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321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>
                <a:solidFill>
                  <a:srgbClr val="000000"/>
                </a:solidFill>
              </a:rPr>
              <a:t>ETC 702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>
                <a:solidFill>
                  <a:srgbClr val="000000"/>
                </a:solidFill>
              </a:rPr>
              <a:t>Venkataramanan.V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90BA8F-4CF0-427B-86F0-0D13A245666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316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>
                <a:solidFill>
                  <a:srgbClr val="000000"/>
                </a:solidFill>
              </a:rPr>
              <a:t>ETC 702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>
                <a:solidFill>
                  <a:srgbClr val="000000"/>
                </a:solidFill>
              </a:rPr>
              <a:t>Venkataramanan.V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EF2074-E614-4D68-B7D6-F6E8EE530893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633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>
                <a:solidFill>
                  <a:srgbClr val="000000"/>
                </a:solidFill>
              </a:rPr>
              <a:t>ETC 702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>
                <a:solidFill>
                  <a:srgbClr val="000000"/>
                </a:solidFill>
              </a:rPr>
              <a:t>Venkataramanan.V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7F9EA7-E804-4A09-8C15-99E4FEA26E7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773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>
                <a:solidFill>
                  <a:srgbClr val="000000"/>
                </a:solidFill>
              </a:rPr>
              <a:t>ETC 702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>
                <a:solidFill>
                  <a:srgbClr val="000000"/>
                </a:solidFill>
              </a:rPr>
              <a:t>Venkataramanan.V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451BFC-C3B5-49D8-8F97-3C1FD92124A3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008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>
                <a:solidFill>
                  <a:srgbClr val="000000"/>
                </a:solidFill>
              </a:rPr>
              <a:t>ETC 702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>
                <a:solidFill>
                  <a:srgbClr val="000000"/>
                </a:solidFill>
              </a:rPr>
              <a:t>Venkataramanan.V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99AB5D-A95A-43D2-907D-B845AB1E9123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252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mtClean="0">
                <a:solidFill>
                  <a:srgbClr val="000000"/>
                </a:solidFill>
              </a:rPr>
              <a:t>ETC 702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 b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mtClean="0">
                <a:solidFill>
                  <a:srgbClr val="000000"/>
                </a:solidFill>
              </a:rPr>
              <a:t>Venkataramanan.V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C73A090-FE62-4FF2-81BC-50E19773DF36}" type="slidenum">
              <a:rPr lang="en-US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103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4104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805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iming>
    <p:tnLst>
      <p:par>
        <p:cTn id="1" dur="indefinite" restart="never" nodeType="tmRoot"/>
      </p:par>
    </p:tnLst>
  </p:timing>
  <p:hf hdr="0"/>
  <p:txStyles>
    <p:titleStyle>
      <a:lvl1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fontAlgn="base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</a:defRPr>
      </a:lvl2pPr>
      <a:lvl3pPr marL="1022350" indent="-350838" algn="l" rtl="0" fontAlgn="base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3pPr>
      <a:lvl4pPr marL="1339850" indent="-31591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</a:defRPr>
      </a:lvl4pPr>
      <a:lvl5pPr marL="16811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: From 2G to 3G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000" b="1" u="sng" dirty="0"/>
              <a:t>Primary Requirements of a 3G </a:t>
            </a:r>
            <a:r>
              <a:rPr lang="en-US" sz="2000" b="1" u="sng" dirty="0" smtClean="0"/>
              <a:t>Network</a:t>
            </a:r>
          </a:p>
          <a:p>
            <a:pPr algn="just">
              <a:lnSpc>
                <a:spcPct val="200000"/>
              </a:lnSpc>
            </a:pPr>
            <a:r>
              <a:rPr lang="en-US" sz="2000" dirty="0"/>
              <a:t>Fully specified and world-widely valid,</a:t>
            </a:r>
            <a:br>
              <a:rPr lang="en-US" sz="2000" dirty="0"/>
            </a:br>
            <a:r>
              <a:rPr lang="en-US" sz="2000" dirty="0"/>
              <a:t>Major interfaces should be standardized and open</a:t>
            </a:r>
            <a:r>
              <a:rPr lang="en-US" sz="2000" dirty="0" smtClean="0"/>
              <a:t>.</a:t>
            </a:r>
            <a:endParaRPr lang="en-US" sz="2000" dirty="0"/>
          </a:p>
          <a:p>
            <a:pPr algn="just">
              <a:lnSpc>
                <a:spcPct val="200000"/>
              </a:lnSpc>
            </a:pPr>
            <a:r>
              <a:rPr lang="en-US" sz="2000" dirty="0"/>
              <a:t>Supports multimedia and all of its components</a:t>
            </a:r>
            <a:r>
              <a:rPr lang="en-US" sz="2000" dirty="0" smtClean="0"/>
              <a:t>.</a:t>
            </a:r>
            <a:endParaRPr lang="en-US" sz="2000" dirty="0"/>
          </a:p>
          <a:p>
            <a:pPr algn="just">
              <a:lnSpc>
                <a:spcPct val="200000"/>
              </a:lnSpc>
            </a:pPr>
            <a:r>
              <a:rPr lang="en-US" sz="2000" dirty="0"/>
              <a:t>Wideband radio access</a:t>
            </a:r>
            <a:r>
              <a:rPr lang="en-US" sz="2000" dirty="0" smtClean="0"/>
              <a:t>.</a:t>
            </a:r>
            <a:endParaRPr lang="en-US" sz="2000" dirty="0"/>
          </a:p>
          <a:p>
            <a:pPr algn="just">
              <a:lnSpc>
                <a:spcPct val="200000"/>
              </a:lnSpc>
            </a:pPr>
            <a:r>
              <a:rPr lang="en-US" sz="2000" dirty="0"/>
              <a:t>Services must be independent from radio access technology and is not limited by the network infrastructure.</a:t>
            </a:r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ETC 702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Venkataramanan.V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14121-08FD-46BB-9319-59120CEA8258}" type="slidenum">
              <a:rPr lang="en-US" altLang="en-US" smtClean="0">
                <a:solidFill>
                  <a:srgbClr val="000000"/>
                </a:solidFill>
              </a:rPr>
              <a:pPr/>
              <a:t>1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6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sz="3600" dirty="0"/>
              <a:t>Forward W-CDMA Pilot Channel Processing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ETC 702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Venkataramanan.V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14121-08FD-46BB-9319-59120CEA8258}" type="slidenum">
              <a:rPr lang="en-US" altLang="en-US" smtClean="0">
                <a:solidFill>
                  <a:srgbClr val="000000"/>
                </a:solidFill>
              </a:rPr>
              <a:pPr/>
              <a:t>10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7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0" t="25999" r="9000" b="23334"/>
          <a:stretch>
            <a:fillRect/>
          </a:stretch>
        </p:blipFill>
        <p:spPr bwMode="auto">
          <a:xfrm>
            <a:off x="1637890" y="2417934"/>
            <a:ext cx="5868219" cy="2895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8253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Forward W-CDMA Sync Channel Processing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ETC 702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Venkataramanan.V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14121-08FD-46BB-9319-59120CEA8258}" type="slidenum">
              <a:rPr lang="en-US" altLang="en-US" smtClean="0">
                <a:solidFill>
                  <a:srgbClr val="000000"/>
                </a:solidFill>
              </a:rPr>
              <a:pPr/>
              <a:t>11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7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t="25999" r="7001" b="22000"/>
          <a:stretch>
            <a:fillRect/>
          </a:stretch>
        </p:blipFill>
        <p:spPr bwMode="auto">
          <a:xfrm>
            <a:off x="609600" y="1752600"/>
            <a:ext cx="8077200" cy="4190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9564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Forward W-CDMA Paging Channel Processing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ETC 702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Venkataramanan.V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14121-08FD-46BB-9319-59120CEA8258}" type="slidenum">
              <a:rPr lang="en-US" altLang="en-US" smtClean="0">
                <a:solidFill>
                  <a:srgbClr val="000000"/>
                </a:solidFill>
              </a:rPr>
              <a:pPr/>
              <a:t>12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7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t="24667" r="8000" b="22000"/>
          <a:stretch>
            <a:fillRect/>
          </a:stretch>
        </p:blipFill>
        <p:spPr bwMode="auto">
          <a:xfrm>
            <a:off x="1371153" y="2341762"/>
            <a:ext cx="6401694" cy="304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700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1139825"/>
          </a:xfrm>
        </p:spPr>
        <p:txBody>
          <a:bodyPr/>
          <a:lstStyle/>
          <a:p>
            <a:r>
              <a:rPr lang="en-US" sz="4000" dirty="0"/>
              <a:t>Forward W-CDMA Traffic Channel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ETC 702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Venkataramanan.V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14121-08FD-46BB-9319-59120CEA8258}" type="slidenum">
              <a:rPr lang="en-US" altLang="en-US" smtClean="0">
                <a:solidFill>
                  <a:srgbClr val="000000"/>
                </a:solidFill>
              </a:rPr>
              <a:pPr/>
              <a:t>13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7887125" cy="483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40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Forward W-CDMA Channel Modulator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ETC 702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Venkataramanan.V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14121-08FD-46BB-9319-59120CEA8258}" type="slidenum">
              <a:rPr lang="en-US" altLang="en-US" smtClean="0">
                <a:solidFill>
                  <a:srgbClr val="000000"/>
                </a:solidFill>
              </a:rPr>
              <a:pPr/>
              <a:t>14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23" y="1600200"/>
            <a:ext cx="8016354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617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TD-SCDMA Technology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11725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2500" dirty="0"/>
              <a:t> Time Division – Synchronous Code Division Multiple Access (TD-SCDMA) : one of IMT-2000 3G </a:t>
            </a:r>
            <a:r>
              <a:rPr lang="en-US" sz="2500" dirty="0" smtClean="0"/>
              <a:t>cellular </a:t>
            </a:r>
            <a:r>
              <a:rPr lang="en-US" sz="2500" dirty="0"/>
              <a:t>standards </a:t>
            </a:r>
          </a:p>
          <a:p>
            <a:pPr algn="just">
              <a:lnSpc>
                <a:spcPct val="150000"/>
              </a:lnSpc>
            </a:pPr>
            <a:r>
              <a:rPr lang="en-US" sz="2500" dirty="0"/>
              <a:t> Uses time division duplexing (TDD) scheme </a:t>
            </a:r>
          </a:p>
          <a:p>
            <a:pPr algn="just">
              <a:lnSpc>
                <a:spcPct val="150000"/>
              </a:lnSpc>
            </a:pPr>
            <a:r>
              <a:rPr lang="en-US" sz="2500" dirty="0"/>
              <a:t> Accommodate asymmetric traffic data rate </a:t>
            </a:r>
          </a:p>
          <a:p>
            <a:pPr algn="just">
              <a:lnSpc>
                <a:spcPct val="150000"/>
              </a:lnSpc>
            </a:pPr>
            <a:r>
              <a:rPr lang="en-US" sz="2500" dirty="0"/>
              <a:t> Based on 1.6 MHz spread spectrum technology </a:t>
            </a:r>
          </a:p>
          <a:p>
            <a:pPr algn="just">
              <a:lnSpc>
                <a:spcPct val="150000"/>
              </a:lnSpc>
            </a:pPr>
            <a:r>
              <a:rPr lang="en-US" sz="2500" dirty="0"/>
              <a:t> Uses smart antennas based on switched-beam scheme </a:t>
            </a:r>
          </a:p>
          <a:p>
            <a:pPr algn="just">
              <a:lnSpc>
                <a:spcPct val="150000"/>
              </a:lnSpc>
            </a:pPr>
            <a:endParaRPr lang="en-US" sz="25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ETC 702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Venkataramanan.V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14121-08FD-46BB-9319-59120CEA8258}" type="slidenum">
              <a:rPr lang="en-US" altLang="en-US" smtClean="0">
                <a:solidFill>
                  <a:srgbClr val="000000"/>
                </a:solidFill>
              </a:rPr>
              <a:pPr/>
              <a:t>15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90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3G CDMA Evolution Path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ETC 702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Venkataramanan.V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14121-08FD-46BB-9319-59120CEA8258}" type="slidenum">
              <a:rPr lang="en-US" altLang="en-US" smtClean="0">
                <a:solidFill>
                  <a:srgbClr val="000000"/>
                </a:solidFill>
              </a:rPr>
              <a:pPr/>
              <a:t>16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710" y="1771405"/>
            <a:ext cx="7236579" cy="4188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136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sz="3600" dirty="0"/>
              <a:t>Cdma2000 Technical Specifications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ETC 702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Venkataramanan.V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14121-08FD-46BB-9319-59120CEA8258}" type="slidenum">
              <a:rPr lang="en-US" altLang="en-US" smtClean="0">
                <a:solidFill>
                  <a:srgbClr val="000000"/>
                </a:solidFill>
              </a:rPr>
              <a:pPr/>
              <a:t>17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83" y="1731777"/>
            <a:ext cx="7315834" cy="4267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2269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Features of Cdma2000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95000"/>
              </a:lnSpc>
              <a:buClrTx/>
              <a:buSzTx/>
              <a:buFont typeface="Wingdings" pitchFamily="2" charset="2"/>
              <a:buChar char="v"/>
            </a:pPr>
            <a:r>
              <a:rPr lang="en-US" sz="2800" dirty="0">
                <a:solidFill>
                  <a:srgbClr val="000000"/>
                </a:solidFill>
              </a:rPr>
              <a:t> Leading performance in terms of data-speeds, voice capacity and latencies </a:t>
            </a:r>
            <a:endParaRPr lang="en-US" sz="3600" dirty="0">
              <a:solidFill>
                <a:srgbClr val="000000"/>
              </a:solidFill>
            </a:endParaRPr>
          </a:p>
          <a:p>
            <a:pPr marL="0" lvl="0" indent="0">
              <a:lnSpc>
                <a:spcPct val="95000"/>
              </a:lnSpc>
              <a:buClrTx/>
              <a:buSzTx/>
              <a:buFont typeface="Wingdings" pitchFamily="2" charset="2"/>
              <a:buChar char="v"/>
            </a:pPr>
            <a:r>
              <a:rPr lang="en-US" sz="2800" b="1" dirty="0">
                <a:solidFill>
                  <a:srgbClr val="009900"/>
                </a:solidFill>
              </a:rPr>
              <a:t> Efficient use of spectrum </a:t>
            </a:r>
            <a:endParaRPr lang="en-US" sz="3600" b="1" dirty="0">
              <a:solidFill>
                <a:srgbClr val="009900"/>
              </a:solidFill>
            </a:endParaRPr>
          </a:p>
          <a:p>
            <a:pPr marL="0" lvl="0" indent="0">
              <a:lnSpc>
                <a:spcPct val="95000"/>
              </a:lnSpc>
              <a:buClrTx/>
              <a:buSzTx/>
              <a:buFont typeface="Wingdings" pitchFamily="2" charset="2"/>
              <a:buChar char="v"/>
            </a:pPr>
            <a:r>
              <a:rPr lang="en-US" sz="2800" dirty="0">
                <a:solidFill>
                  <a:srgbClr val="000000"/>
                </a:solidFill>
              </a:rPr>
              <a:t> Support for advanced mobile services </a:t>
            </a:r>
            <a:endParaRPr lang="en-US" sz="3600" dirty="0">
              <a:solidFill>
                <a:srgbClr val="000000"/>
              </a:solidFill>
            </a:endParaRPr>
          </a:p>
          <a:p>
            <a:pPr marL="0" lvl="0" indent="0">
              <a:lnSpc>
                <a:spcPct val="95000"/>
              </a:lnSpc>
              <a:buClrTx/>
              <a:buSzTx/>
              <a:buFont typeface="Wingdings" pitchFamily="2" charset="2"/>
              <a:buChar char="v"/>
            </a:pPr>
            <a:r>
              <a:rPr lang="en-US" sz="2800" b="1" dirty="0">
                <a:solidFill>
                  <a:srgbClr val="009900"/>
                </a:solidFill>
              </a:rPr>
              <a:t> Compatible with IP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endParaRPr lang="en-US" sz="3600" dirty="0">
              <a:solidFill>
                <a:srgbClr val="000000"/>
              </a:solidFill>
            </a:endParaRPr>
          </a:p>
          <a:p>
            <a:pPr marL="0" lvl="0" indent="0">
              <a:lnSpc>
                <a:spcPct val="95000"/>
              </a:lnSpc>
              <a:buClrTx/>
              <a:buSzTx/>
              <a:buFont typeface="Wingdings" pitchFamily="2" charset="2"/>
              <a:buChar char="v"/>
            </a:pPr>
            <a:r>
              <a:rPr lang="en-US" sz="2800" dirty="0">
                <a:solidFill>
                  <a:srgbClr val="000000"/>
                </a:solidFill>
              </a:rPr>
              <a:t> Broadest selection of mobile devices </a:t>
            </a:r>
          </a:p>
          <a:p>
            <a:pPr marL="0" lvl="0" indent="0">
              <a:lnSpc>
                <a:spcPct val="95000"/>
              </a:lnSpc>
              <a:buClrTx/>
              <a:buSzTx/>
              <a:buFont typeface="Wingdings" pitchFamily="2" charset="2"/>
              <a:buChar char="v"/>
            </a:pPr>
            <a:r>
              <a:rPr lang="en-US" sz="2800" b="1" dirty="0">
                <a:solidFill>
                  <a:srgbClr val="009900"/>
                </a:solidFill>
              </a:rPr>
              <a:t> Seamless evolution path</a:t>
            </a:r>
          </a:p>
          <a:p>
            <a:pPr marL="0" lvl="0" indent="0">
              <a:lnSpc>
                <a:spcPct val="95000"/>
              </a:lnSpc>
              <a:buClrTx/>
              <a:buSzTx/>
              <a:buFont typeface="Wingdings" pitchFamily="2" charset="2"/>
              <a:buChar char="v"/>
            </a:pPr>
            <a:r>
              <a:rPr lang="en-US" sz="2800" dirty="0">
                <a:solidFill>
                  <a:srgbClr val="000000"/>
                </a:solidFill>
              </a:rPr>
              <a:t> Flexibility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ETC 702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Venkataramanan.V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14121-08FD-46BB-9319-59120CEA8258}" type="slidenum">
              <a:rPr lang="en-US" altLang="en-US" smtClean="0">
                <a:solidFill>
                  <a:srgbClr val="000000"/>
                </a:solidFill>
              </a:rPr>
              <a:pPr/>
              <a:t>18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65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Cdma2000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95000"/>
              </a:lnSpc>
              <a:buClrTx/>
              <a:buSzTx/>
              <a:buFont typeface="Wingdings" pitchFamily="2" charset="2"/>
              <a:buChar char="v"/>
            </a:pPr>
            <a:r>
              <a:rPr lang="en-US" sz="2800" dirty="0">
                <a:solidFill>
                  <a:srgbClr val="000000"/>
                </a:solidFill>
              </a:rPr>
              <a:t> Superior voice clarity </a:t>
            </a:r>
          </a:p>
          <a:p>
            <a:pPr marL="0" lvl="0" indent="0">
              <a:lnSpc>
                <a:spcPct val="95000"/>
              </a:lnSpc>
              <a:buClrTx/>
              <a:buSzTx/>
              <a:buFont typeface="Wingdings" pitchFamily="2" charset="2"/>
              <a:buChar char="v"/>
            </a:pPr>
            <a:r>
              <a:rPr lang="en-US" sz="2800" dirty="0">
                <a:solidFill>
                  <a:srgbClr val="009900"/>
                </a:solidFill>
              </a:rPr>
              <a:t> High-speed broadband data connectivity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endParaRPr lang="en-US" sz="2800" dirty="0">
              <a:solidFill>
                <a:srgbClr val="009900"/>
              </a:solidFill>
            </a:endParaRPr>
          </a:p>
          <a:p>
            <a:pPr marL="0" lvl="0" indent="0">
              <a:lnSpc>
                <a:spcPct val="95000"/>
              </a:lnSpc>
              <a:buClrTx/>
              <a:buSzTx/>
              <a:buFont typeface="Wingdings" pitchFamily="2" charset="2"/>
              <a:buChar char="v"/>
            </a:pPr>
            <a:r>
              <a:rPr lang="en-US" sz="2800" dirty="0">
                <a:solidFill>
                  <a:srgbClr val="000000"/>
                </a:solidFill>
              </a:rPr>
              <a:t> Low end-to-end latency </a:t>
            </a:r>
          </a:p>
          <a:p>
            <a:pPr marL="0" lvl="0" indent="0">
              <a:lnSpc>
                <a:spcPct val="95000"/>
              </a:lnSpc>
              <a:buClrTx/>
              <a:buSzTx/>
              <a:buFont typeface="Wingdings" pitchFamily="2" charset="2"/>
              <a:buChar char="v"/>
            </a:pPr>
            <a:r>
              <a:rPr lang="en-US" sz="2800" dirty="0">
                <a:solidFill>
                  <a:srgbClr val="009900"/>
                </a:solidFill>
              </a:rPr>
              <a:t> Increased voice and data throughput capacity </a:t>
            </a:r>
          </a:p>
          <a:p>
            <a:pPr marL="0" lvl="0" indent="0">
              <a:lnSpc>
                <a:spcPct val="95000"/>
              </a:lnSpc>
              <a:buClrTx/>
              <a:buSzTx/>
              <a:buFont typeface="Wingdings" pitchFamily="2" charset="2"/>
              <a:buChar char="v"/>
            </a:pPr>
            <a:r>
              <a:rPr lang="en-US" sz="2800" dirty="0">
                <a:solidFill>
                  <a:srgbClr val="000000"/>
                </a:solidFill>
              </a:rPr>
              <a:t> Differentiated value-added services </a:t>
            </a:r>
          </a:p>
          <a:p>
            <a:pPr marL="0" lvl="0" indent="0">
              <a:lnSpc>
                <a:spcPct val="95000"/>
              </a:lnSpc>
              <a:buClrTx/>
              <a:buSzTx/>
              <a:buFont typeface="Wingdings" pitchFamily="2" charset="2"/>
              <a:buChar char="v"/>
            </a:pPr>
            <a:r>
              <a:rPr lang="en-US" sz="2800" dirty="0">
                <a:solidFill>
                  <a:srgbClr val="009900"/>
                </a:solidFill>
              </a:rPr>
              <a:t> Robust link budget for extended coverage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endParaRPr lang="en-US" sz="2800" dirty="0">
              <a:solidFill>
                <a:srgbClr val="009900"/>
              </a:solidFill>
            </a:endParaRPr>
          </a:p>
          <a:p>
            <a:pPr marL="0" lvl="0" indent="0">
              <a:lnSpc>
                <a:spcPct val="95000"/>
              </a:lnSpc>
              <a:buClrTx/>
              <a:buSzTx/>
              <a:buFont typeface="Wingdings" pitchFamily="2" charset="2"/>
              <a:buChar char="v"/>
            </a:pPr>
            <a:r>
              <a:rPr lang="en-US" sz="2800" dirty="0">
                <a:solidFill>
                  <a:srgbClr val="000000"/>
                </a:solidFill>
              </a:rPr>
              <a:t> Improved security and privacy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ETC 702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Venkataramanan.V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14121-08FD-46BB-9319-59120CEA8258}" type="slidenum">
              <a:rPr lang="en-US" altLang="en-US" smtClean="0">
                <a:solidFill>
                  <a:srgbClr val="000000"/>
                </a:solidFill>
              </a:rPr>
              <a:pPr/>
              <a:t>19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524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/>
              <a:t>Standardization of WCDMA / UMTS</a:t>
            </a:r>
            <a:br>
              <a:rPr lang="en-US" sz="3200" dirty="0"/>
            </a:br>
            <a:r>
              <a:rPr lang="en-US" sz="2400" dirty="0"/>
              <a:t>WCDMA Air Interface, Main Parameters</a:t>
            </a: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ETC 702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Venkataramanan.V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14121-08FD-46BB-9319-59120CEA8258}" type="slidenum">
              <a:rPr lang="en-US" altLang="en-US" smtClean="0">
                <a:solidFill>
                  <a:srgbClr val="000000"/>
                </a:solidFill>
              </a:rPr>
              <a:pPr/>
              <a:t>2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73" y="1600200"/>
            <a:ext cx="7449454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92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WCDMA versus Cdma2000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ETC 702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Venkataramanan.V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14121-08FD-46BB-9319-59120CEA8258}" type="slidenum">
              <a:rPr lang="en-US" altLang="en-US" smtClean="0">
                <a:solidFill>
                  <a:srgbClr val="000000"/>
                </a:solidFill>
              </a:rPr>
              <a:pPr/>
              <a:t>20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19200"/>
            <a:ext cx="8686800" cy="491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0293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Marching Towards 4G …..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800" dirty="0"/>
              <a:t> Third Generation Cellular Networks (3G)</a:t>
            </a:r>
          </a:p>
          <a:p>
            <a:pPr algn="just"/>
            <a:r>
              <a:rPr lang="en-US" sz="2800" dirty="0"/>
              <a:t> Digital systems based on TDMA (GSM) and CDMA with data rate capability up to 2 Mbps (e.g. WCDMA/UMTS, cdma2000, UWC-136) </a:t>
            </a:r>
          </a:p>
          <a:p>
            <a:pPr algn="just"/>
            <a:r>
              <a:rPr lang="en-US" sz="2800" dirty="0"/>
              <a:t> Fourth Generation Cellular Networks (4G)</a:t>
            </a:r>
          </a:p>
          <a:p>
            <a:pPr algn="just"/>
            <a:r>
              <a:rPr lang="en-US" sz="2800" dirty="0"/>
              <a:t> Digital systems based on OFDMA and MC-CDMA with higher data rate capability for advanced multimedia applications.</a:t>
            </a:r>
          </a:p>
          <a:p>
            <a:pPr algn="just"/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ETC 702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Venkataramanan.V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14121-08FD-46BB-9319-59120CEA8258}" type="slidenum">
              <a:rPr lang="en-US" altLang="en-US" smtClean="0">
                <a:solidFill>
                  <a:srgbClr val="000000"/>
                </a:solidFill>
              </a:rPr>
              <a:pPr/>
              <a:t>21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173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of Spread Spectrum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ETC 702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Venkataramanan.V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14121-08FD-46BB-9319-59120CEA8258}" type="slidenum">
              <a:rPr lang="en-US" altLang="en-US" smtClean="0">
                <a:solidFill>
                  <a:srgbClr val="000000"/>
                </a:solidFill>
              </a:rPr>
              <a:pPr/>
              <a:t>22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70" y="1807984"/>
            <a:ext cx="7620660" cy="4115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8855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of Spread Spectrum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ETC 702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Venkataramanan.V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14121-08FD-46BB-9319-59120CEA8258}" type="slidenum">
              <a:rPr lang="en-US" altLang="en-US" smtClean="0">
                <a:solidFill>
                  <a:srgbClr val="000000"/>
                </a:solidFill>
              </a:rPr>
              <a:pPr/>
              <a:t>23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70" y="1731777"/>
            <a:ext cx="7620660" cy="4267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939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of Spread Spectrum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ETC 702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Venkataramanan.V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14121-08FD-46BB-9319-59120CEA8258}" type="slidenum">
              <a:rPr lang="en-US" altLang="en-US" smtClean="0">
                <a:solidFill>
                  <a:srgbClr val="000000"/>
                </a:solidFill>
              </a:rPr>
              <a:pPr/>
              <a:t>24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455" y="1771405"/>
            <a:ext cx="7395089" cy="4188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7439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General Model of Spread Spectrum System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ETC 702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Venkataramanan.V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14121-08FD-46BB-9319-59120CEA8258}" type="slidenum">
              <a:rPr lang="en-US" altLang="en-US" smtClean="0">
                <a:solidFill>
                  <a:srgbClr val="000000"/>
                </a:solidFill>
              </a:rPr>
              <a:pPr/>
              <a:t>25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70" y="1524000"/>
            <a:ext cx="7620660" cy="4419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9009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DSSS Transmitter System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ETC 702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Venkataramanan.V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14121-08FD-46BB-9319-59120CEA8258}" type="slidenum">
              <a:rPr lang="en-US" altLang="en-US" smtClean="0">
                <a:solidFill>
                  <a:srgbClr val="000000"/>
                </a:solidFill>
              </a:rPr>
              <a:pPr/>
              <a:t>26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455" y="1771405"/>
            <a:ext cx="7395089" cy="4188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5962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DSSS Receiver System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ETC 702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Venkataramanan.V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14121-08FD-46BB-9319-59120CEA8258}" type="slidenum">
              <a:rPr lang="en-US" altLang="en-US" smtClean="0">
                <a:solidFill>
                  <a:srgbClr val="000000"/>
                </a:solidFill>
              </a:rPr>
              <a:pPr/>
              <a:t>27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90" y="1807984"/>
            <a:ext cx="7693819" cy="4115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3330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of Frequency Hopping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ETC 702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Venkataramanan.V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14121-08FD-46BB-9319-59120CEA8258}" type="slidenum">
              <a:rPr lang="en-US" altLang="en-US" smtClean="0">
                <a:solidFill>
                  <a:srgbClr val="000000"/>
                </a:solidFill>
              </a:rPr>
              <a:pPr/>
              <a:t>28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97" y="1768356"/>
            <a:ext cx="7541406" cy="4194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8225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FHSS Transmitter System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ETC 702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Venkataramanan.V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14121-08FD-46BB-9319-59120CEA8258}" type="slidenum">
              <a:rPr lang="en-US" altLang="en-US" smtClean="0">
                <a:solidFill>
                  <a:srgbClr val="000000"/>
                </a:solidFill>
              </a:rPr>
              <a:pPr/>
              <a:t>29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04" y="1771405"/>
            <a:ext cx="7388992" cy="4188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7873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UMTS System Architecture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ETC 702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Venkataramanan.V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14121-08FD-46BB-9319-59120CEA8258}" type="slidenum">
              <a:rPr lang="en-US" altLang="en-US" smtClean="0">
                <a:solidFill>
                  <a:srgbClr val="000000"/>
                </a:solidFill>
              </a:rPr>
              <a:pPr/>
              <a:t>3</a:t>
            </a:fld>
            <a:endParaRPr lang="en-US" altLang="en-US">
              <a:solidFill>
                <a:srgbClr val="000000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466725" y="1219201"/>
            <a:ext cx="8281988" cy="4876800"/>
            <a:chOff x="466725" y="1700213"/>
            <a:chExt cx="8281988" cy="3889375"/>
          </a:xfrm>
        </p:grpSpPr>
        <p:sp>
          <p:nvSpPr>
            <p:cNvPr id="7" name="AutoShape 7"/>
            <p:cNvSpPr>
              <a:spLocks noChangeArrowheads="1"/>
            </p:cNvSpPr>
            <p:nvPr/>
          </p:nvSpPr>
          <p:spPr bwMode="auto">
            <a:xfrm>
              <a:off x="466725" y="1700213"/>
              <a:ext cx="1225550" cy="3889375"/>
            </a:xfrm>
            <a:prstGeom prst="roundRect">
              <a:avLst>
                <a:gd name="adj" fmla="val 16667"/>
              </a:avLst>
            </a:prstGeom>
            <a:noFill/>
            <a:ln w="9525" algn="ctr">
              <a:solidFill>
                <a:sysClr val="windowText" lastClr="000000"/>
              </a:solidFill>
              <a:prstDash val="dash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Text Box 13"/>
            <p:cNvSpPr txBox="1">
              <a:spLocks noChangeArrowheads="1"/>
            </p:cNvSpPr>
            <p:nvPr/>
          </p:nvSpPr>
          <p:spPr bwMode="auto">
            <a:xfrm>
              <a:off x="684213" y="2908300"/>
              <a:ext cx="792162" cy="376238"/>
            </a:xfrm>
            <a:prstGeom prst="rect">
              <a:avLst/>
            </a:prstGeom>
            <a:solidFill>
              <a:srgbClr val="FFCC99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TW" kern="0">
                  <a:solidFill>
                    <a:sysClr val="windowText" lastClr="000000"/>
                  </a:solidFill>
                </a:rPr>
                <a:t>USIM</a:t>
              </a:r>
            </a:p>
          </p:txBody>
        </p:sp>
        <p:sp>
          <p:nvSpPr>
            <p:cNvPr id="9" name="Text Box 15"/>
            <p:cNvSpPr txBox="1">
              <a:spLocks noChangeArrowheads="1"/>
            </p:cNvSpPr>
            <p:nvPr/>
          </p:nvSpPr>
          <p:spPr bwMode="auto">
            <a:xfrm>
              <a:off x="684213" y="3933825"/>
              <a:ext cx="792162" cy="376238"/>
            </a:xfrm>
            <a:prstGeom prst="rect">
              <a:avLst/>
            </a:prstGeom>
            <a:solidFill>
              <a:srgbClr val="FFCC99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TW" kern="0">
                  <a:solidFill>
                    <a:sysClr val="windowText" lastClr="000000"/>
                  </a:solidFill>
                </a:rPr>
                <a:t>ME</a:t>
              </a:r>
            </a:p>
          </p:txBody>
        </p:sp>
        <p:sp>
          <p:nvSpPr>
            <p:cNvPr id="10" name="Text Box 16"/>
            <p:cNvSpPr txBox="1">
              <a:spLocks noChangeArrowheads="1"/>
            </p:cNvSpPr>
            <p:nvPr/>
          </p:nvSpPr>
          <p:spPr bwMode="auto">
            <a:xfrm>
              <a:off x="2341563" y="2205038"/>
              <a:ext cx="1008062" cy="376237"/>
            </a:xfrm>
            <a:prstGeom prst="rect">
              <a:avLst/>
            </a:prstGeom>
            <a:solidFill>
              <a:srgbClr val="99CC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TW" kern="0">
                  <a:solidFill>
                    <a:sysClr val="windowText" lastClr="000000"/>
                  </a:solidFill>
                </a:rPr>
                <a:t>Node B</a:t>
              </a:r>
            </a:p>
          </p:txBody>
        </p:sp>
        <p:sp>
          <p:nvSpPr>
            <p:cNvPr id="11" name="Text Box 17"/>
            <p:cNvSpPr txBox="1">
              <a:spLocks noChangeArrowheads="1"/>
            </p:cNvSpPr>
            <p:nvPr/>
          </p:nvSpPr>
          <p:spPr bwMode="auto">
            <a:xfrm>
              <a:off x="2341563" y="2781300"/>
              <a:ext cx="1008062" cy="376238"/>
            </a:xfrm>
            <a:prstGeom prst="rect">
              <a:avLst/>
            </a:prstGeom>
            <a:solidFill>
              <a:srgbClr val="99CC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TW" kern="0">
                  <a:solidFill>
                    <a:sysClr val="windowText" lastClr="000000"/>
                  </a:solidFill>
                </a:rPr>
                <a:t>Node B</a:t>
              </a:r>
            </a:p>
          </p:txBody>
        </p:sp>
        <p:sp>
          <p:nvSpPr>
            <p:cNvPr id="12" name="Text Box 18"/>
            <p:cNvSpPr txBox="1">
              <a:spLocks noChangeArrowheads="1"/>
            </p:cNvSpPr>
            <p:nvPr/>
          </p:nvSpPr>
          <p:spPr bwMode="auto">
            <a:xfrm>
              <a:off x="3925888" y="2492375"/>
              <a:ext cx="720725" cy="376238"/>
            </a:xfrm>
            <a:prstGeom prst="rect">
              <a:avLst/>
            </a:prstGeom>
            <a:solidFill>
              <a:srgbClr val="99CC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TW" kern="0">
                  <a:solidFill>
                    <a:sysClr val="windowText" lastClr="000000"/>
                  </a:solidFill>
                </a:rPr>
                <a:t>RNC</a:t>
              </a:r>
            </a:p>
          </p:txBody>
        </p:sp>
        <p:sp>
          <p:nvSpPr>
            <p:cNvPr id="13" name="Line 19"/>
            <p:cNvSpPr>
              <a:spLocks noChangeShapeType="1"/>
            </p:cNvSpPr>
            <p:nvPr/>
          </p:nvSpPr>
          <p:spPr bwMode="auto">
            <a:xfrm>
              <a:off x="3349625" y="2420938"/>
              <a:ext cx="576263" cy="2873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Line 20"/>
            <p:cNvSpPr>
              <a:spLocks noChangeShapeType="1"/>
            </p:cNvSpPr>
            <p:nvPr/>
          </p:nvSpPr>
          <p:spPr bwMode="auto">
            <a:xfrm flipV="1">
              <a:off x="3349625" y="2708275"/>
              <a:ext cx="576263" cy="2889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Text Box 21"/>
            <p:cNvSpPr txBox="1">
              <a:spLocks noChangeArrowheads="1"/>
            </p:cNvSpPr>
            <p:nvPr/>
          </p:nvSpPr>
          <p:spPr bwMode="auto">
            <a:xfrm>
              <a:off x="2341563" y="4132263"/>
              <a:ext cx="1008062" cy="376237"/>
            </a:xfrm>
            <a:prstGeom prst="rect">
              <a:avLst/>
            </a:prstGeom>
            <a:solidFill>
              <a:srgbClr val="99CC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TW" kern="0">
                  <a:solidFill>
                    <a:sysClr val="windowText" lastClr="000000"/>
                  </a:solidFill>
                </a:rPr>
                <a:t>Node B</a:t>
              </a:r>
            </a:p>
          </p:txBody>
        </p:sp>
        <p:sp>
          <p:nvSpPr>
            <p:cNvPr id="16" name="Text Box 22"/>
            <p:cNvSpPr txBox="1">
              <a:spLocks noChangeArrowheads="1"/>
            </p:cNvSpPr>
            <p:nvPr/>
          </p:nvSpPr>
          <p:spPr bwMode="auto">
            <a:xfrm>
              <a:off x="2341563" y="4708525"/>
              <a:ext cx="1008062" cy="376238"/>
            </a:xfrm>
            <a:prstGeom prst="rect">
              <a:avLst/>
            </a:prstGeom>
            <a:solidFill>
              <a:srgbClr val="99CC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TW" kern="0">
                  <a:solidFill>
                    <a:sysClr val="windowText" lastClr="000000"/>
                  </a:solidFill>
                </a:rPr>
                <a:t>Node B</a:t>
              </a:r>
            </a:p>
          </p:txBody>
        </p:sp>
        <p:sp>
          <p:nvSpPr>
            <p:cNvPr id="17" name="Text Box 23"/>
            <p:cNvSpPr txBox="1">
              <a:spLocks noChangeArrowheads="1"/>
            </p:cNvSpPr>
            <p:nvPr/>
          </p:nvSpPr>
          <p:spPr bwMode="auto">
            <a:xfrm>
              <a:off x="3925888" y="4419600"/>
              <a:ext cx="720725" cy="376238"/>
            </a:xfrm>
            <a:prstGeom prst="rect">
              <a:avLst/>
            </a:prstGeom>
            <a:solidFill>
              <a:srgbClr val="99CC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TW" kern="0">
                  <a:solidFill>
                    <a:sysClr val="windowText" lastClr="000000"/>
                  </a:solidFill>
                </a:rPr>
                <a:t>RNC</a:t>
              </a:r>
            </a:p>
          </p:txBody>
        </p:sp>
        <p:sp>
          <p:nvSpPr>
            <p:cNvPr id="18" name="Line 24"/>
            <p:cNvSpPr>
              <a:spLocks noChangeShapeType="1"/>
            </p:cNvSpPr>
            <p:nvPr/>
          </p:nvSpPr>
          <p:spPr bwMode="auto">
            <a:xfrm>
              <a:off x="3349625" y="4348163"/>
              <a:ext cx="576263" cy="2873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Line 25"/>
            <p:cNvSpPr>
              <a:spLocks noChangeShapeType="1"/>
            </p:cNvSpPr>
            <p:nvPr/>
          </p:nvSpPr>
          <p:spPr bwMode="auto">
            <a:xfrm flipV="1">
              <a:off x="3349625" y="4635500"/>
              <a:ext cx="576263" cy="2889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AutoShape 26"/>
            <p:cNvSpPr>
              <a:spLocks noChangeArrowheads="1"/>
            </p:cNvSpPr>
            <p:nvPr/>
          </p:nvSpPr>
          <p:spPr bwMode="auto">
            <a:xfrm>
              <a:off x="2125663" y="1700213"/>
              <a:ext cx="2736850" cy="3889375"/>
            </a:xfrm>
            <a:prstGeom prst="roundRect">
              <a:avLst>
                <a:gd name="adj" fmla="val 16667"/>
              </a:avLst>
            </a:prstGeom>
            <a:noFill/>
            <a:ln w="9525" algn="ctr">
              <a:solidFill>
                <a:sysClr val="windowText" lastClr="000000"/>
              </a:solidFill>
              <a:prstDash val="dash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Text Box 27"/>
            <p:cNvSpPr txBox="1">
              <a:spLocks noChangeArrowheads="1"/>
            </p:cNvSpPr>
            <p:nvPr/>
          </p:nvSpPr>
          <p:spPr bwMode="auto">
            <a:xfrm>
              <a:off x="5510213" y="2205038"/>
              <a:ext cx="1008062" cy="650875"/>
            </a:xfrm>
            <a:prstGeom prst="rect">
              <a:avLst/>
            </a:prstGeom>
            <a:solidFill>
              <a:srgbClr val="CCCC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TW" kern="0">
                  <a:solidFill>
                    <a:sysClr val="windowText" lastClr="000000"/>
                  </a:solidFill>
                </a:rPr>
                <a:t>MSC/</a:t>
              </a:r>
              <a:br>
                <a:rPr lang="en-US" altLang="zh-TW" kern="0">
                  <a:solidFill>
                    <a:sysClr val="windowText" lastClr="000000"/>
                  </a:solidFill>
                </a:rPr>
              </a:br>
              <a:r>
                <a:rPr lang="en-US" altLang="zh-TW" kern="0">
                  <a:solidFill>
                    <a:sysClr val="windowText" lastClr="000000"/>
                  </a:solidFill>
                </a:rPr>
                <a:t>VLR</a:t>
              </a:r>
            </a:p>
          </p:txBody>
        </p:sp>
        <p:sp>
          <p:nvSpPr>
            <p:cNvPr id="22" name="Text Box 29"/>
            <p:cNvSpPr txBox="1">
              <a:spLocks noChangeArrowheads="1"/>
            </p:cNvSpPr>
            <p:nvPr/>
          </p:nvSpPr>
          <p:spPr bwMode="auto">
            <a:xfrm>
              <a:off x="7094538" y="2349500"/>
              <a:ext cx="936625" cy="376238"/>
            </a:xfrm>
            <a:prstGeom prst="rect">
              <a:avLst/>
            </a:prstGeom>
            <a:solidFill>
              <a:srgbClr val="CCCC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TW" kern="0">
                  <a:solidFill>
                    <a:sysClr val="windowText" lastClr="000000"/>
                  </a:solidFill>
                </a:rPr>
                <a:t>GMSC</a:t>
              </a:r>
            </a:p>
          </p:txBody>
        </p:sp>
        <p:sp>
          <p:nvSpPr>
            <p:cNvPr id="23" name="Line 30"/>
            <p:cNvSpPr>
              <a:spLocks noChangeShapeType="1"/>
            </p:cNvSpPr>
            <p:nvPr/>
          </p:nvSpPr>
          <p:spPr bwMode="auto">
            <a:xfrm>
              <a:off x="6518275" y="2565400"/>
              <a:ext cx="5762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Text Box 33"/>
            <p:cNvSpPr txBox="1">
              <a:spLocks noChangeArrowheads="1"/>
            </p:cNvSpPr>
            <p:nvPr/>
          </p:nvSpPr>
          <p:spPr bwMode="auto">
            <a:xfrm>
              <a:off x="5510213" y="4508500"/>
              <a:ext cx="1008062" cy="376238"/>
            </a:xfrm>
            <a:prstGeom prst="rect">
              <a:avLst/>
            </a:prstGeom>
            <a:solidFill>
              <a:srgbClr val="CCCC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TW" kern="0">
                  <a:solidFill>
                    <a:sysClr val="windowText" lastClr="000000"/>
                  </a:solidFill>
                </a:rPr>
                <a:t>SGSN</a:t>
              </a:r>
            </a:p>
          </p:txBody>
        </p:sp>
        <p:sp>
          <p:nvSpPr>
            <p:cNvPr id="25" name="Text Box 34"/>
            <p:cNvSpPr txBox="1">
              <a:spLocks noChangeArrowheads="1"/>
            </p:cNvSpPr>
            <p:nvPr/>
          </p:nvSpPr>
          <p:spPr bwMode="auto">
            <a:xfrm>
              <a:off x="7094538" y="4508500"/>
              <a:ext cx="935037" cy="376238"/>
            </a:xfrm>
            <a:prstGeom prst="rect">
              <a:avLst/>
            </a:prstGeom>
            <a:solidFill>
              <a:srgbClr val="CCCC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TW" kern="0">
                  <a:solidFill>
                    <a:sysClr val="windowText" lastClr="000000"/>
                  </a:solidFill>
                </a:rPr>
                <a:t>GGSN</a:t>
              </a:r>
            </a:p>
          </p:txBody>
        </p:sp>
        <p:sp>
          <p:nvSpPr>
            <p:cNvPr id="26" name="Line 35"/>
            <p:cNvSpPr>
              <a:spLocks noChangeShapeType="1"/>
            </p:cNvSpPr>
            <p:nvPr/>
          </p:nvSpPr>
          <p:spPr bwMode="auto">
            <a:xfrm>
              <a:off x="7165975" y="3789363"/>
              <a:ext cx="431800" cy="7191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Line 36"/>
            <p:cNvSpPr>
              <a:spLocks noChangeShapeType="1"/>
            </p:cNvSpPr>
            <p:nvPr/>
          </p:nvSpPr>
          <p:spPr bwMode="auto">
            <a:xfrm flipV="1">
              <a:off x="6518275" y="4724400"/>
              <a:ext cx="5762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AutoShape 37"/>
            <p:cNvSpPr>
              <a:spLocks noChangeArrowheads="1"/>
            </p:cNvSpPr>
            <p:nvPr/>
          </p:nvSpPr>
          <p:spPr bwMode="auto">
            <a:xfrm>
              <a:off x="5294313" y="1700213"/>
              <a:ext cx="2951162" cy="3889375"/>
            </a:xfrm>
            <a:prstGeom prst="roundRect">
              <a:avLst>
                <a:gd name="adj" fmla="val 16667"/>
              </a:avLst>
            </a:prstGeom>
            <a:noFill/>
            <a:ln w="9525" algn="ctr">
              <a:solidFill>
                <a:sysClr val="windowText" lastClr="000000"/>
              </a:solidFill>
              <a:prstDash val="dash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Text Box 38"/>
            <p:cNvSpPr txBox="1">
              <a:spLocks noChangeArrowheads="1"/>
            </p:cNvSpPr>
            <p:nvPr/>
          </p:nvSpPr>
          <p:spPr bwMode="auto">
            <a:xfrm>
              <a:off x="6805613" y="3429000"/>
              <a:ext cx="720725" cy="376238"/>
            </a:xfrm>
            <a:prstGeom prst="rect">
              <a:avLst/>
            </a:prstGeom>
            <a:solidFill>
              <a:srgbClr val="CCCC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TW" kern="0">
                  <a:solidFill>
                    <a:sysClr val="windowText" lastClr="000000"/>
                  </a:solidFill>
                </a:rPr>
                <a:t>HLR</a:t>
              </a:r>
            </a:p>
          </p:txBody>
        </p:sp>
        <p:sp>
          <p:nvSpPr>
            <p:cNvPr id="30" name="Line 39"/>
            <p:cNvSpPr>
              <a:spLocks noChangeShapeType="1"/>
            </p:cNvSpPr>
            <p:nvPr/>
          </p:nvSpPr>
          <p:spPr bwMode="auto">
            <a:xfrm flipH="1">
              <a:off x="7165975" y="2708275"/>
              <a:ext cx="431800" cy="7207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Line 40"/>
            <p:cNvSpPr>
              <a:spLocks noChangeShapeType="1"/>
            </p:cNvSpPr>
            <p:nvPr/>
          </p:nvSpPr>
          <p:spPr bwMode="auto">
            <a:xfrm>
              <a:off x="6013450" y="2852738"/>
              <a:ext cx="792163" cy="7921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Line 41"/>
            <p:cNvSpPr>
              <a:spLocks noChangeShapeType="1"/>
            </p:cNvSpPr>
            <p:nvPr/>
          </p:nvSpPr>
          <p:spPr bwMode="auto">
            <a:xfrm flipH="1">
              <a:off x="6013450" y="3644900"/>
              <a:ext cx="792163" cy="863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Line 42"/>
            <p:cNvSpPr>
              <a:spLocks noChangeShapeType="1"/>
            </p:cNvSpPr>
            <p:nvPr/>
          </p:nvSpPr>
          <p:spPr bwMode="auto">
            <a:xfrm>
              <a:off x="4286250" y="2852738"/>
              <a:ext cx="0" cy="15843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Line 43"/>
            <p:cNvSpPr>
              <a:spLocks noChangeShapeType="1"/>
            </p:cNvSpPr>
            <p:nvPr/>
          </p:nvSpPr>
          <p:spPr bwMode="auto">
            <a:xfrm>
              <a:off x="4646613" y="2565400"/>
              <a:ext cx="86201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Line 44"/>
            <p:cNvSpPr>
              <a:spLocks noChangeShapeType="1"/>
            </p:cNvSpPr>
            <p:nvPr/>
          </p:nvSpPr>
          <p:spPr bwMode="auto">
            <a:xfrm>
              <a:off x="4646613" y="4724400"/>
              <a:ext cx="86201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Line 45"/>
            <p:cNvSpPr>
              <a:spLocks noChangeShapeType="1"/>
            </p:cNvSpPr>
            <p:nvPr/>
          </p:nvSpPr>
          <p:spPr bwMode="auto">
            <a:xfrm flipH="1">
              <a:off x="4646613" y="2565400"/>
              <a:ext cx="862012" cy="21590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Line 46"/>
            <p:cNvSpPr>
              <a:spLocks noChangeShapeType="1"/>
            </p:cNvSpPr>
            <p:nvPr/>
          </p:nvSpPr>
          <p:spPr bwMode="auto">
            <a:xfrm>
              <a:off x="4646613" y="2565400"/>
              <a:ext cx="862012" cy="21590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Line 47"/>
            <p:cNvSpPr>
              <a:spLocks noChangeShapeType="1"/>
            </p:cNvSpPr>
            <p:nvPr/>
          </p:nvSpPr>
          <p:spPr bwMode="auto">
            <a:xfrm>
              <a:off x="1044575" y="3284538"/>
              <a:ext cx="0" cy="6492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Line 48"/>
            <p:cNvSpPr>
              <a:spLocks noChangeShapeType="1"/>
            </p:cNvSpPr>
            <p:nvPr/>
          </p:nvSpPr>
          <p:spPr bwMode="auto">
            <a:xfrm>
              <a:off x="5868988" y="2852738"/>
              <a:ext cx="0" cy="16557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lgDash"/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Line 49"/>
            <p:cNvSpPr>
              <a:spLocks noChangeShapeType="1"/>
            </p:cNvSpPr>
            <p:nvPr/>
          </p:nvSpPr>
          <p:spPr bwMode="auto">
            <a:xfrm>
              <a:off x="5078413" y="2133600"/>
              <a:ext cx="0" cy="302418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Line 50"/>
            <p:cNvSpPr>
              <a:spLocks noChangeShapeType="1"/>
            </p:cNvSpPr>
            <p:nvPr/>
          </p:nvSpPr>
          <p:spPr bwMode="auto">
            <a:xfrm>
              <a:off x="1908175" y="2133600"/>
              <a:ext cx="0" cy="302418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Line 51"/>
            <p:cNvSpPr>
              <a:spLocks noChangeShapeType="1"/>
            </p:cNvSpPr>
            <p:nvPr/>
          </p:nvSpPr>
          <p:spPr bwMode="auto">
            <a:xfrm>
              <a:off x="8027988" y="2565400"/>
              <a:ext cx="72072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Line 52"/>
            <p:cNvSpPr>
              <a:spLocks noChangeShapeType="1"/>
            </p:cNvSpPr>
            <p:nvPr/>
          </p:nvSpPr>
          <p:spPr bwMode="auto">
            <a:xfrm>
              <a:off x="8027988" y="4724400"/>
              <a:ext cx="72072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Text Box 53"/>
            <p:cNvSpPr txBox="1">
              <a:spLocks noChangeArrowheads="1"/>
            </p:cNvSpPr>
            <p:nvPr/>
          </p:nvSpPr>
          <p:spPr bwMode="auto">
            <a:xfrm>
              <a:off x="3563938" y="5229225"/>
              <a:ext cx="1008062" cy="3048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r">
                <a:defRPr/>
              </a:pPr>
              <a:r>
                <a:rPr lang="en-US" altLang="zh-TW" sz="1400" b="1" kern="0">
                  <a:solidFill>
                    <a:sysClr val="windowText" lastClr="000000"/>
                  </a:solidFill>
                </a:rPr>
                <a:t>UTRAN</a:t>
              </a:r>
            </a:p>
          </p:txBody>
        </p:sp>
        <p:sp>
          <p:nvSpPr>
            <p:cNvPr id="45" name="Text Box 54"/>
            <p:cNvSpPr txBox="1">
              <a:spLocks noChangeArrowheads="1"/>
            </p:cNvSpPr>
            <p:nvPr/>
          </p:nvSpPr>
          <p:spPr bwMode="auto">
            <a:xfrm>
              <a:off x="6948488" y="5229225"/>
              <a:ext cx="1008062" cy="3048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r">
                <a:defRPr/>
              </a:pPr>
              <a:r>
                <a:rPr lang="en-US" altLang="zh-TW" sz="1400" b="1" kern="0">
                  <a:solidFill>
                    <a:sysClr val="windowText" lastClr="000000"/>
                  </a:solidFill>
                </a:rPr>
                <a:t>CN</a:t>
              </a:r>
            </a:p>
          </p:txBody>
        </p:sp>
        <p:sp>
          <p:nvSpPr>
            <p:cNvPr id="46" name="Text Box 55"/>
            <p:cNvSpPr txBox="1">
              <a:spLocks noChangeArrowheads="1"/>
            </p:cNvSpPr>
            <p:nvPr/>
          </p:nvSpPr>
          <p:spPr bwMode="auto">
            <a:xfrm>
              <a:off x="611188" y="5229225"/>
              <a:ext cx="1008062" cy="3048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r">
                <a:defRPr/>
              </a:pPr>
              <a:r>
                <a:rPr lang="en-US" altLang="zh-TW" sz="1400" b="1" kern="0">
                  <a:solidFill>
                    <a:sysClr val="windowText" lastClr="000000"/>
                  </a:solidFill>
                </a:rPr>
                <a:t>UE</a:t>
              </a:r>
            </a:p>
          </p:txBody>
        </p:sp>
        <p:sp>
          <p:nvSpPr>
            <p:cNvPr id="47" name="Text Box 56"/>
            <p:cNvSpPr txBox="1">
              <a:spLocks noChangeArrowheads="1"/>
            </p:cNvSpPr>
            <p:nvPr/>
          </p:nvSpPr>
          <p:spPr bwMode="auto">
            <a:xfrm rot="16200000">
              <a:off x="7562850" y="3533775"/>
              <a:ext cx="1955800" cy="3048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r">
                <a:defRPr/>
              </a:pPr>
              <a:r>
                <a:rPr lang="en-US" altLang="zh-TW" sz="1400" b="1" kern="0">
                  <a:solidFill>
                    <a:sysClr val="windowText" lastClr="000000"/>
                  </a:solidFill>
                </a:rPr>
                <a:t>External Networks</a:t>
              </a:r>
            </a:p>
          </p:txBody>
        </p:sp>
        <p:sp>
          <p:nvSpPr>
            <p:cNvPr id="48" name="Line 57"/>
            <p:cNvSpPr>
              <a:spLocks noChangeShapeType="1"/>
            </p:cNvSpPr>
            <p:nvPr/>
          </p:nvSpPr>
          <p:spPr bwMode="auto">
            <a:xfrm>
              <a:off x="827088" y="3644900"/>
              <a:ext cx="4318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Text Box 58"/>
            <p:cNvSpPr txBox="1">
              <a:spLocks noChangeArrowheads="1"/>
            </p:cNvSpPr>
            <p:nvPr/>
          </p:nvSpPr>
          <p:spPr bwMode="auto">
            <a:xfrm>
              <a:off x="1116013" y="3357563"/>
              <a:ext cx="503237" cy="3048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r">
                <a:defRPr/>
              </a:pPr>
              <a:r>
                <a:rPr lang="en-US" altLang="zh-TW" sz="1400" b="1" kern="0">
                  <a:solidFill>
                    <a:sysClr val="windowText" lastClr="000000"/>
                  </a:solidFill>
                </a:rPr>
                <a:t>Cu</a:t>
              </a:r>
            </a:p>
          </p:txBody>
        </p:sp>
        <p:sp>
          <p:nvSpPr>
            <p:cNvPr id="50" name="Text Box 59"/>
            <p:cNvSpPr txBox="1">
              <a:spLocks noChangeArrowheads="1"/>
            </p:cNvSpPr>
            <p:nvPr/>
          </p:nvSpPr>
          <p:spPr bwMode="auto">
            <a:xfrm>
              <a:off x="1692275" y="1773238"/>
              <a:ext cx="431800" cy="3048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TW" sz="1400" b="1" kern="0">
                  <a:solidFill>
                    <a:sysClr val="windowText" lastClr="000000"/>
                  </a:solidFill>
                </a:rPr>
                <a:t>Uu</a:t>
              </a:r>
            </a:p>
          </p:txBody>
        </p:sp>
        <p:sp>
          <p:nvSpPr>
            <p:cNvPr id="51" name="Text Box 60"/>
            <p:cNvSpPr txBox="1">
              <a:spLocks noChangeArrowheads="1"/>
            </p:cNvSpPr>
            <p:nvPr/>
          </p:nvSpPr>
          <p:spPr bwMode="auto">
            <a:xfrm>
              <a:off x="4859338" y="1773238"/>
              <a:ext cx="431800" cy="3048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TW" sz="1400" b="1" kern="0">
                  <a:solidFill>
                    <a:sysClr val="windowText" lastClr="000000"/>
                  </a:solidFill>
                </a:rPr>
                <a:t>Iu</a:t>
              </a:r>
            </a:p>
          </p:txBody>
        </p:sp>
        <p:sp>
          <p:nvSpPr>
            <p:cNvPr id="52" name="Line 61"/>
            <p:cNvSpPr>
              <a:spLocks noChangeShapeType="1"/>
            </p:cNvSpPr>
            <p:nvPr/>
          </p:nvSpPr>
          <p:spPr bwMode="auto">
            <a:xfrm>
              <a:off x="4067175" y="3644900"/>
              <a:ext cx="4318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Line 62"/>
            <p:cNvSpPr>
              <a:spLocks noChangeShapeType="1"/>
            </p:cNvSpPr>
            <p:nvPr/>
          </p:nvSpPr>
          <p:spPr bwMode="auto">
            <a:xfrm>
              <a:off x="3635375" y="2133600"/>
              <a:ext cx="0" cy="30241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Text Box 63"/>
            <p:cNvSpPr txBox="1">
              <a:spLocks noChangeArrowheads="1"/>
            </p:cNvSpPr>
            <p:nvPr/>
          </p:nvSpPr>
          <p:spPr bwMode="auto">
            <a:xfrm>
              <a:off x="3059113" y="3500438"/>
              <a:ext cx="504825" cy="3048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TW" sz="1400" b="1" kern="0">
                  <a:solidFill>
                    <a:sysClr val="windowText" lastClr="000000"/>
                  </a:solidFill>
                </a:rPr>
                <a:t>Iub</a:t>
              </a:r>
            </a:p>
          </p:txBody>
        </p:sp>
        <p:sp>
          <p:nvSpPr>
            <p:cNvPr id="55" name="Text Box 64"/>
            <p:cNvSpPr txBox="1">
              <a:spLocks noChangeArrowheads="1"/>
            </p:cNvSpPr>
            <p:nvPr/>
          </p:nvSpPr>
          <p:spPr bwMode="auto">
            <a:xfrm>
              <a:off x="4284663" y="3357563"/>
              <a:ext cx="504825" cy="3048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TW" sz="1400" b="1" kern="0">
                  <a:solidFill>
                    <a:sysClr val="windowText" lastClr="000000"/>
                  </a:solidFill>
                </a:rPr>
                <a:t>Iur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553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FHSS Receiver System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ETC 702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Venkataramanan.V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14121-08FD-46BB-9319-59120CEA8258}" type="slidenum">
              <a:rPr lang="en-US" altLang="en-US" smtClean="0">
                <a:solidFill>
                  <a:srgbClr val="000000"/>
                </a:solidFill>
              </a:rPr>
              <a:pPr/>
              <a:t>30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90" y="1692150"/>
            <a:ext cx="7693819" cy="434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6025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CDMA in a DSSS Environment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ETC 702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Venkataramanan.V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14121-08FD-46BB-9319-59120CEA8258}" type="slidenum">
              <a:rPr lang="en-US" altLang="en-US" smtClean="0">
                <a:solidFill>
                  <a:srgbClr val="000000"/>
                </a:solidFill>
              </a:rPr>
              <a:pPr/>
              <a:t>31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50" y="1618992"/>
            <a:ext cx="8077900" cy="4493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23186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Multiple-Access Interference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ETC 702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Venkataramanan.V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14121-08FD-46BB-9319-59120CEA8258}" type="slidenum">
              <a:rPr lang="en-US" altLang="en-US" smtClean="0">
                <a:solidFill>
                  <a:srgbClr val="000000"/>
                </a:solidFill>
              </a:rPr>
              <a:pPr/>
              <a:t>32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53" y="1600200"/>
            <a:ext cx="7761894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28845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CDMA Channel Bandwidth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ETC 702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Venkataramanan.V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14121-08FD-46BB-9319-59120CEA8258}" type="slidenum">
              <a:rPr lang="en-US" altLang="en-US" smtClean="0">
                <a:solidFill>
                  <a:srgbClr val="000000"/>
                </a:solidFill>
              </a:rPr>
              <a:pPr/>
              <a:t>33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76" y="1884191"/>
            <a:ext cx="7468247" cy="3962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7826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Modulation and Coding Features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ETC 702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Venkataramanan.V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14121-08FD-46BB-9319-59120CEA8258}" type="slidenum">
              <a:rPr lang="en-US" altLang="en-US" smtClean="0">
                <a:solidFill>
                  <a:srgbClr val="000000"/>
                </a:solidFill>
              </a:rPr>
              <a:pPr/>
              <a:t>34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76" y="1771405"/>
            <a:ext cx="7468247" cy="4188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99701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of Logical Channels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ETC 702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Venkataramanan.V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14121-08FD-46BB-9319-59120CEA8258}" type="slidenum">
              <a:rPr lang="en-US" altLang="en-US" smtClean="0">
                <a:solidFill>
                  <a:srgbClr val="000000"/>
                </a:solidFill>
              </a:rPr>
              <a:pPr/>
              <a:t>35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49" y="1731777"/>
            <a:ext cx="7547502" cy="4267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951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Multiplexing of CDMA channel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ETC 702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Venkataramanan.V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14121-08FD-46BB-9319-59120CEA8258}" type="slidenum">
              <a:rPr lang="en-US" altLang="en-US" smtClean="0">
                <a:solidFill>
                  <a:srgbClr val="000000"/>
                </a:solidFill>
              </a:rPr>
              <a:pPr/>
              <a:t>36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49" y="1655571"/>
            <a:ext cx="7547502" cy="4419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66545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Handoff in CDMA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ETC 702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Venkataramanan.V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14121-08FD-46BB-9319-59120CEA8258}" type="slidenum">
              <a:rPr lang="en-US" altLang="en-US" smtClean="0">
                <a:solidFill>
                  <a:srgbClr val="000000"/>
                </a:solidFill>
              </a:rPr>
              <a:pPr/>
              <a:t>37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42" y="1731777"/>
            <a:ext cx="7699915" cy="4267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67338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of RAKE Receiver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ETC 702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Venkataramanan.V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14121-08FD-46BB-9319-59120CEA8258}" type="slidenum">
              <a:rPr lang="en-US" altLang="en-US" smtClean="0">
                <a:solidFill>
                  <a:srgbClr val="000000"/>
                </a:solidFill>
              </a:rPr>
              <a:pPr/>
              <a:t>38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70" y="1618992"/>
            <a:ext cx="7620660" cy="4493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46229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RAKE Receiver Operation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ETC 702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Venkataramanan.V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14121-08FD-46BB-9319-59120CEA8258}" type="slidenum">
              <a:rPr lang="en-US" altLang="en-US" smtClean="0">
                <a:solidFill>
                  <a:srgbClr val="000000"/>
                </a:solidFill>
              </a:rPr>
              <a:pPr/>
              <a:t>39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42" y="1695198"/>
            <a:ext cx="7699915" cy="4340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2423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UMTS QoS Classes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ETC 702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Venkataramanan.V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14121-08FD-46BB-9319-59120CEA8258}" type="slidenum">
              <a:rPr lang="en-US" altLang="en-US" smtClean="0">
                <a:solidFill>
                  <a:srgbClr val="000000"/>
                </a:solidFill>
              </a:rPr>
              <a:pPr/>
              <a:t>4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70" y="1600200"/>
            <a:ext cx="7783260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256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sz="4400" dirty="0">
                <a:solidFill>
                  <a:srgbClr val="0066FF"/>
                </a:solidFill>
              </a:rPr>
              <a:t>Summary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just">
              <a:lnSpc>
                <a:spcPct val="95000"/>
              </a:lnSpc>
              <a:buClrTx/>
              <a:buSzTx/>
              <a:buFont typeface="Wingdings" pitchFamily="2" charset="2"/>
              <a:buChar char="q"/>
            </a:pPr>
            <a:r>
              <a:rPr lang="en-US" sz="2800" dirty="0">
                <a:solidFill>
                  <a:srgbClr val="000000"/>
                </a:solidFill>
              </a:rPr>
              <a:t> 2.5G cellular standards include GPRS, EDGE, and cdmaOne</a:t>
            </a:r>
          </a:p>
          <a:p>
            <a:pPr marL="0" lvl="0" indent="0" algn="just">
              <a:lnSpc>
                <a:spcPct val="95000"/>
              </a:lnSpc>
              <a:buClrTx/>
              <a:buSzTx/>
              <a:buFont typeface="Wingdings" pitchFamily="2" charset="2"/>
              <a:buChar char="q"/>
            </a:pPr>
            <a:r>
              <a:rPr lang="en-US" sz="2800" b="1" dirty="0">
                <a:solidFill>
                  <a:srgbClr val="009900"/>
                </a:solidFill>
              </a:rPr>
              <a:t> IMT-2000 represents a global cellular 3G standard</a:t>
            </a:r>
          </a:p>
          <a:p>
            <a:pPr marL="0" lvl="0" indent="0" algn="just">
              <a:lnSpc>
                <a:spcPct val="95000"/>
              </a:lnSpc>
              <a:buClrTx/>
              <a:buSzTx/>
              <a:buFont typeface="Wingdings" pitchFamily="2" charset="2"/>
              <a:buChar char="q"/>
            </a:pPr>
            <a:r>
              <a:rPr lang="en-US" sz="2800" dirty="0">
                <a:solidFill>
                  <a:srgbClr val="000000"/>
                </a:solidFill>
              </a:rPr>
              <a:t> 3G offers integrated services with seamless connectivity</a:t>
            </a:r>
          </a:p>
          <a:p>
            <a:pPr marL="0" lvl="0" indent="0" algn="just">
              <a:lnSpc>
                <a:spcPct val="95000"/>
              </a:lnSpc>
              <a:buClrTx/>
              <a:buSzTx/>
              <a:buFont typeface="Wingdings" pitchFamily="2" charset="2"/>
              <a:buChar char="q"/>
            </a:pPr>
            <a:r>
              <a:rPr lang="en-US" sz="2800" b="1" dirty="0">
                <a:solidFill>
                  <a:srgbClr val="009900"/>
                </a:solidFill>
              </a:rPr>
              <a:t> 4G wireless networks support global roaming across multiple wireless and mobile networks.  </a:t>
            </a:r>
          </a:p>
          <a:p>
            <a:pPr algn="just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ETC 702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Venkataramanan.V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14121-08FD-46BB-9319-59120CEA8258}" type="slidenum">
              <a:rPr lang="en-US" altLang="en-US" smtClean="0">
                <a:solidFill>
                  <a:srgbClr val="000000"/>
                </a:solidFill>
              </a:rPr>
              <a:pPr/>
              <a:t>40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911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ETC 702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Venkataramanan.V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14121-08FD-46BB-9319-59120CEA8258}" type="slidenum">
              <a:rPr lang="en-US" altLang="en-US" smtClean="0">
                <a:solidFill>
                  <a:srgbClr val="000000"/>
                </a:solidFill>
              </a:rPr>
              <a:pPr/>
              <a:t>5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63" y="380999"/>
            <a:ext cx="8802687" cy="5791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684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ETC 702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Venkataramanan.V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14121-08FD-46BB-9319-59120CEA8258}" type="slidenum">
              <a:rPr lang="en-US" altLang="en-US" smtClean="0">
                <a:solidFill>
                  <a:srgbClr val="000000"/>
                </a:solidFill>
              </a:rPr>
              <a:pPr/>
              <a:t>6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63" y="84139"/>
            <a:ext cx="8802687" cy="6011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787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Codes in WCDMA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20040" lvl="0" indent="-320040" fontAlgn="auto"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ct val="60000"/>
              <a:buFont typeface="Wingdings"/>
              <a:buChar char=""/>
            </a:pPr>
            <a:r>
              <a:rPr lang="en-US" sz="1800" kern="1200" dirty="0">
                <a:solidFill>
                  <a:prstClr val="black"/>
                </a:solidFill>
                <a:latin typeface="Tw Cen MT"/>
              </a:rPr>
              <a:t>Channelization Codes (=short code)</a:t>
            </a:r>
          </a:p>
          <a:p>
            <a:pPr marL="640080" lvl="1" indent="-274320" fontAlgn="auto">
              <a:spcBef>
                <a:spcPts val="550"/>
              </a:spcBef>
              <a:spcAft>
                <a:spcPts val="0"/>
              </a:spcAft>
              <a:buClr>
                <a:srgbClr val="94B6D2"/>
              </a:buClr>
              <a:buSzPct val="70000"/>
              <a:buFont typeface="Wingdings 2"/>
              <a:buChar char=""/>
            </a:pPr>
            <a:r>
              <a:rPr lang="en-US" sz="1600" kern="1200" dirty="0">
                <a:solidFill>
                  <a:prstClr val="black"/>
                </a:solidFill>
                <a:latin typeface="Tw Cen MT"/>
                <a:ea typeface="+mn-ea"/>
                <a:cs typeface="+mn-cs"/>
              </a:rPr>
              <a:t>Used for </a:t>
            </a:r>
          </a:p>
          <a:p>
            <a:pPr marL="914400" lvl="2" indent="-228600" fontAlgn="auto">
              <a:spcBef>
                <a:spcPts val="500"/>
              </a:spcBef>
              <a:spcAft>
                <a:spcPts val="0"/>
              </a:spcAft>
              <a:buClr>
                <a:srgbClr val="DD8047"/>
              </a:buClr>
              <a:buSzPct val="75000"/>
              <a:buFont typeface="Wingdings"/>
              <a:buChar char=""/>
            </a:pPr>
            <a:r>
              <a:rPr lang="en-US" sz="1400" kern="1200" dirty="0">
                <a:solidFill>
                  <a:prstClr val="black"/>
                </a:solidFill>
                <a:latin typeface="Tw Cen MT"/>
                <a:ea typeface="+mn-ea"/>
                <a:cs typeface="+mn-cs"/>
              </a:rPr>
              <a:t>channel separation from the single source in downlink</a:t>
            </a:r>
          </a:p>
          <a:p>
            <a:pPr marL="914400" lvl="2" indent="-228600" fontAlgn="auto">
              <a:spcBef>
                <a:spcPts val="500"/>
              </a:spcBef>
              <a:spcAft>
                <a:spcPts val="0"/>
              </a:spcAft>
              <a:buClr>
                <a:srgbClr val="DD8047"/>
              </a:buClr>
              <a:buSzPct val="75000"/>
              <a:buFont typeface="Wingdings"/>
              <a:buChar char=""/>
            </a:pPr>
            <a:r>
              <a:rPr lang="en-US" sz="1400" kern="1200" dirty="0">
                <a:solidFill>
                  <a:prstClr val="black"/>
                </a:solidFill>
                <a:latin typeface="Tw Cen MT"/>
                <a:ea typeface="+mn-ea"/>
                <a:cs typeface="+mn-cs"/>
              </a:rPr>
              <a:t>separation of data and control channels from each other in the uplink</a:t>
            </a:r>
          </a:p>
          <a:p>
            <a:pPr marL="640080" lvl="1" indent="-274320" fontAlgn="auto">
              <a:spcBef>
                <a:spcPts val="550"/>
              </a:spcBef>
              <a:spcAft>
                <a:spcPts val="0"/>
              </a:spcAft>
              <a:buClr>
                <a:srgbClr val="94B6D2"/>
              </a:buClr>
              <a:buSzPct val="70000"/>
              <a:buFont typeface="Wingdings 2"/>
              <a:buChar char=""/>
            </a:pPr>
            <a:r>
              <a:rPr lang="en-US" sz="1600" kern="1200" dirty="0">
                <a:solidFill>
                  <a:prstClr val="black"/>
                </a:solidFill>
                <a:latin typeface="Tw Cen MT"/>
                <a:ea typeface="+mn-ea"/>
                <a:cs typeface="+mn-cs"/>
              </a:rPr>
              <a:t>Same channelization codes in every cell / mobiles and therefore the additional scrambling code is needed</a:t>
            </a:r>
          </a:p>
          <a:p>
            <a:pPr marL="640080" lvl="1" indent="-274320" fontAlgn="auto">
              <a:spcBef>
                <a:spcPts val="550"/>
              </a:spcBef>
              <a:spcAft>
                <a:spcPts val="0"/>
              </a:spcAft>
              <a:buClr>
                <a:srgbClr val="94B6D2"/>
              </a:buClr>
              <a:buSzPct val="70000"/>
              <a:buNone/>
            </a:pPr>
            <a:endParaRPr lang="en-US" sz="1600" kern="1200" dirty="0">
              <a:solidFill>
                <a:prstClr val="black"/>
              </a:solidFill>
              <a:latin typeface="Tw Cen MT"/>
              <a:ea typeface="+mn-ea"/>
              <a:cs typeface="+mn-cs"/>
            </a:endParaRPr>
          </a:p>
          <a:p>
            <a:pPr marL="320040" lvl="0" indent="-320040" fontAlgn="auto"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ct val="60000"/>
              <a:buFont typeface="Wingdings"/>
              <a:buChar char=""/>
            </a:pPr>
            <a:r>
              <a:rPr lang="en-US" sz="1800" kern="1200" dirty="0">
                <a:solidFill>
                  <a:prstClr val="black"/>
                </a:solidFill>
                <a:latin typeface="Tw Cen MT"/>
              </a:rPr>
              <a:t>Scrambling codes (=long code)</a:t>
            </a:r>
          </a:p>
          <a:p>
            <a:pPr marL="640080" lvl="1" indent="-274320" fontAlgn="auto">
              <a:spcBef>
                <a:spcPts val="550"/>
              </a:spcBef>
              <a:spcAft>
                <a:spcPts val="0"/>
              </a:spcAft>
              <a:buClr>
                <a:srgbClr val="94B6D2"/>
              </a:buClr>
              <a:buSzPct val="70000"/>
              <a:buFont typeface="Wingdings 2"/>
              <a:buChar char=""/>
            </a:pPr>
            <a:r>
              <a:rPr lang="en-US" sz="1600" kern="1200" dirty="0">
                <a:solidFill>
                  <a:prstClr val="black"/>
                </a:solidFill>
                <a:latin typeface="Tw Cen MT"/>
                <a:ea typeface="+mn-ea"/>
                <a:cs typeface="+mn-cs"/>
              </a:rPr>
              <a:t>Very long (38400 chips = 10 </a:t>
            </a:r>
            <a:r>
              <a:rPr lang="en-US" sz="1600" kern="1200" dirty="0" err="1">
                <a:solidFill>
                  <a:prstClr val="black"/>
                </a:solidFill>
                <a:latin typeface="Tw Cen MT"/>
                <a:ea typeface="+mn-ea"/>
                <a:cs typeface="+mn-cs"/>
              </a:rPr>
              <a:t>ms</a:t>
            </a:r>
            <a:r>
              <a:rPr lang="en-US" sz="1600" kern="1200" dirty="0">
                <a:solidFill>
                  <a:prstClr val="black"/>
                </a:solidFill>
                <a:latin typeface="Tw Cen MT"/>
                <a:ea typeface="+mn-ea"/>
                <a:cs typeface="+mn-cs"/>
              </a:rPr>
              <a:t> =1 radio frame), many codes available</a:t>
            </a:r>
          </a:p>
          <a:p>
            <a:pPr marL="640080" lvl="1" indent="-274320" fontAlgn="auto">
              <a:spcBef>
                <a:spcPts val="550"/>
              </a:spcBef>
              <a:spcAft>
                <a:spcPts val="0"/>
              </a:spcAft>
              <a:buClr>
                <a:srgbClr val="94B6D2"/>
              </a:buClr>
              <a:buSzPct val="70000"/>
              <a:buFont typeface="Wingdings 2"/>
              <a:buChar char=""/>
            </a:pPr>
            <a:r>
              <a:rPr lang="en-US" sz="1600" kern="1200" dirty="0">
                <a:solidFill>
                  <a:prstClr val="black"/>
                </a:solidFill>
                <a:latin typeface="Tw Cen MT"/>
                <a:ea typeface="+mn-ea"/>
                <a:cs typeface="+mn-cs"/>
              </a:rPr>
              <a:t>Does not spread the signal</a:t>
            </a:r>
          </a:p>
          <a:p>
            <a:pPr marL="640080" lvl="1" indent="-274320" fontAlgn="auto">
              <a:spcBef>
                <a:spcPts val="550"/>
              </a:spcBef>
              <a:spcAft>
                <a:spcPts val="0"/>
              </a:spcAft>
              <a:buClr>
                <a:srgbClr val="94B6D2"/>
              </a:buClr>
              <a:buSzPct val="70000"/>
              <a:buFont typeface="Wingdings 2"/>
              <a:buChar char=""/>
            </a:pPr>
            <a:r>
              <a:rPr lang="en-US" sz="1600" kern="1200" dirty="0">
                <a:solidFill>
                  <a:prstClr val="black"/>
                </a:solidFill>
                <a:latin typeface="Tw Cen MT"/>
                <a:ea typeface="+mn-ea"/>
                <a:cs typeface="+mn-cs"/>
              </a:rPr>
              <a:t>Uplink: to separate different mobiles</a:t>
            </a:r>
          </a:p>
          <a:p>
            <a:pPr marL="640080" lvl="1" indent="-274320" fontAlgn="auto">
              <a:spcBef>
                <a:spcPts val="550"/>
              </a:spcBef>
              <a:spcAft>
                <a:spcPts val="0"/>
              </a:spcAft>
              <a:buClr>
                <a:srgbClr val="94B6D2"/>
              </a:buClr>
              <a:buSzPct val="70000"/>
              <a:buFont typeface="Wingdings 2"/>
              <a:buChar char=""/>
            </a:pPr>
            <a:r>
              <a:rPr lang="en-US" sz="1600" kern="1200" dirty="0">
                <a:solidFill>
                  <a:prstClr val="black"/>
                </a:solidFill>
                <a:latin typeface="Tw Cen MT"/>
                <a:ea typeface="+mn-ea"/>
                <a:cs typeface="+mn-cs"/>
              </a:rPr>
              <a:t>Downlink: to separate different cells</a:t>
            </a:r>
          </a:p>
          <a:p>
            <a:pPr marL="640080" lvl="1" indent="-274320" fontAlgn="auto">
              <a:spcBef>
                <a:spcPts val="550"/>
              </a:spcBef>
              <a:spcAft>
                <a:spcPts val="0"/>
              </a:spcAft>
              <a:buClr>
                <a:srgbClr val="94B6D2"/>
              </a:buClr>
              <a:buSzPct val="70000"/>
              <a:buFont typeface="Wingdings 2"/>
              <a:buChar char=""/>
            </a:pPr>
            <a:r>
              <a:rPr lang="en-US" sz="1600" kern="1200" dirty="0">
                <a:solidFill>
                  <a:prstClr val="black"/>
                </a:solidFill>
                <a:latin typeface="Tw Cen MT"/>
                <a:ea typeface="+mn-ea"/>
                <a:cs typeface="+mn-cs"/>
              </a:rPr>
              <a:t>The correlation between two codes (two mobiles/Node Bs) is low</a:t>
            </a:r>
          </a:p>
          <a:p>
            <a:pPr marL="914400" lvl="2" indent="-228600" fontAlgn="auto">
              <a:spcBef>
                <a:spcPts val="500"/>
              </a:spcBef>
              <a:spcAft>
                <a:spcPts val="0"/>
              </a:spcAft>
              <a:buClr>
                <a:srgbClr val="DD8047"/>
              </a:buClr>
              <a:buSzPct val="75000"/>
              <a:buFont typeface="Wingdings"/>
              <a:buChar char=""/>
            </a:pPr>
            <a:r>
              <a:rPr lang="en-US" sz="1400" kern="1200" dirty="0">
                <a:solidFill>
                  <a:prstClr val="black"/>
                </a:solidFill>
                <a:latin typeface="Tw Cen MT"/>
                <a:ea typeface="+mn-ea"/>
                <a:cs typeface="+mn-cs"/>
              </a:rPr>
              <a:t>Not fully orthogonal</a:t>
            </a:r>
          </a:p>
          <a:p>
            <a:pPr marL="320040" lvl="0" indent="-320040" fontAlgn="auto"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ct val="60000"/>
              <a:buFont typeface="Wingdings"/>
              <a:buChar char=""/>
            </a:pPr>
            <a:endParaRPr lang="en-US" sz="1800" kern="1200" dirty="0">
              <a:solidFill>
                <a:prstClr val="black"/>
              </a:solidFill>
              <a:latin typeface="Tw Cen MT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ETC 702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Venkataramanan.V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14121-08FD-46BB-9319-59120CEA8258}" type="slidenum">
              <a:rPr lang="en-US" altLang="en-US" smtClean="0">
                <a:solidFill>
                  <a:srgbClr val="000000"/>
                </a:solidFill>
              </a:rPr>
              <a:pPr/>
              <a:t>7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7" name="Picture 70" descr="levitsJAhajoitus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19800" y="3524251"/>
            <a:ext cx="3377711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5470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ETC 702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Venkataramanan.V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14121-08FD-46BB-9319-59120CEA8258}" type="slidenum">
              <a:rPr lang="en-US" altLang="en-US" smtClean="0">
                <a:solidFill>
                  <a:srgbClr val="000000"/>
                </a:solidFill>
              </a:rPr>
              <a:pPr/>
              <a:t>8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63" y="304800"/>
            <a:ext cx="8802687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308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Radio resource management</a:t>
            </a:r>
          </a:p>
          <a:p>
            <a:r>
              <a:rPr lang="en-US" dirty="0"/>
              <a:t> Serving RNS relocation</a:t>
            </a:r>
          </a:p>
          <a:p>
            <a:r>
              <a:rPr lang="en-US" dirty="0"/>
              <a:t> Frame synchronization</a:t>
            </a:r>
          </a:p>
          <a:p>
            <a:r>
              <a:rPr lang="en-US" dirty="0"/>
              <a:t> Macro diversity combining</a:t>
            </a:r>
          </a:p>
          <a:p>
            <a:r>
              <a:rPr lang="en-US" dirty="0"/>
              <a:t> Intra-UTRAN handoff</a:t>
            </a:r>
          </a:p>
          <a:p>
            <a:r>
              <a:rPr lang="en-US" dirty="0"/>
              <a:t> Splitting of the </a:t>
            </a:r>
            <a:r>
              <a:rPr lang="en-US" dirty="0" err="1"/>
              <a:t>Iub</a:t>
            </a:r>
            <a:r>
              <a:rPr lang="en-US" dirty="0"/>
              <a:t> data streams</a:t>
            </a:r>
          </a:p>
          <a:p>
            <a:r>
              <a:rPr lang="en-US" dirty="0"/>
              <a:t> Outer loop power control</a:t>
            </a:r>
          </a:p>
          <a:p>
            <a:r>
              <a:rPr lang="en-US" dirty="0"/>
              <a:t> RLC </a:t>
            </a:r>
            <a:r>
              <a:rPr lang="en-US" dirty="0" err="1"/>
              <a:t>sublayers</a:t>
            </a:r>
            <a:r>
              <a:rPr lang="en-US" dirty="0"/>
              <a:t> function execution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ETC 702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</a:rPr>
              <a:t>Venkataramanan.V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14121-08FD-46BB-9319-59120CEA8258}" type="slidenum">
              <a:rPr lang="en-US" altLang="en-US" smtClean="0">
                <a:solidFill>
                  <a:srgbClr val="000000"/>
                </a:solidFill>
              </a:rPr>
              <a:pPr/>
              <a:t>9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</a:rPr>
              <a:t>RNC Functions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9906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_Edge">
  <a:themeElements>
    <a:clrScheme name="Edge 9">
      <a:dk1>
        <a:srgbClr val="000000"/>
      </a:dk1>
      <a:lt1>
        <a:srgbClr val="FFFFFF"/>
      </a:lt1>
      <a:dk2>
        <a:srgbClr val="003399"/>
      </a:dk2>
      <a:lt2>
        <a:srgbClr val="666699"/>
      </a:lt2>
      <a:accent1>
        <a:srgbClr val="009999"/>
      </a:accent1>
      <a:accent2>
        <a:srgbClr val="4C6D4E"/>
      </a:accent2>
      <a:accent3>
        <a:srgbClr val="FFFFFF"/>
      </a:accent3>
      <a:accent4>
        <a:srgbClr val="000000"/>
      </a:accent4>
      <a:accent5>
        <a:srgbClr val="AACACA"/>
      </a:accent5>
      <a:accent6>
        <a:srgbClr val="446246"/>
      </a:accent6>
      <a:hlink>
        <a:srgbClr val="4C6D80"/>
      </a:hlink>
      <a:folHlink>
        <a:srgbClr val="B2B2B2"/>
      </a:folHlink>
    </a:clrScheme>
    <a:fontScheme name="Edg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701</Words>
  <Application>Microsoft Office PowerPoint</Application>
  <PresentationFormat>On-screen Show (4:3)</PresentationFormat>
  <Paragraphs>233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5_Edge</vt:lpstr>
      <vt:lpstr>Evolution : From 2G to 3G</vt:lpstr>
      <vt:lpstr>Standardization of WCDMA / UMTS WCDMA Air Interface, Main Parameters </vt:lpstr>
      <vt:lpstr>UMTS System Architecture</vt:lpstr>
      <vt:lpstr>UMTS QoS Classes</vt:lpstr>
      <vt:lpstr>PowerPoint Presentation</vt:lpstr>
      <vt:lpstr>PowerPoint Presentation</vt:lpstr>
      <vt:lpstr>Codes in WCDMA</vt:lpstr>
      <vt:lpstr>PowerPoint Presentation</vt:lpstr>
      <vt:lpstr>RNC Functions </vt:lpstr>
      <vt:lpstr>Forward W-CDMA Pilot Channel Processing</vt:lpstr>
      <vt:lpstr>Forward W-CDMA Sync Channel Processing</vt:lpstr>
      <vt:lpstr>Forward W-CDMA Paging Channel Processing</vt:lpstr>
      <vt:lpstr>Forward W-CDMA Traffic Channel </vt:lpstr>
      <vt:lpstr>Forward W-CDMA Channel Modulator </vt:lpstr>
      <vt:lpstr>TD-SCDMA Technology </vt:lpstr>
      <vt:lpstr>3G CDMA Evolution Path </vt:lpstr>
      <vt:lpstr>Cdma2000 Technical Specifications </vt:lpstr>
      <vt:lpstr>Key Features of Cdma2000 </vt:lpstr>
      <vt:lpstr>Advantages of Cdma2000 </vt:lpstr>
      <vt:lpstr>WCDMA versus Cdma2000</vt:lpstr>
      <vt:lpstr>Marching Towards 4G ….. </vt:lpstr>
      <vt:lpstr>Concept of Spread Spectrum </vt:lpstr>
      <vt:lpstr>Concept of Spread Spectrum </vt:lpstr>
      <vt:lpstr>Concept of Spread Spectrum </vt:lpstr>
      <vt:lpstr>General Model of Spread Spectrum System </vt:lpstr>
      <vt:lpstr>A DSSS Transmitter System </vt:lpstr>
      <vt:lpstr>A DSSS Receiver System </vt:lpstr>
      <vt:lpstr>Concept of Frequency Hopping </vt:lpstr>
      <vt:lpstr>A FHSS Transmitter System </vt:lpstr>
      <vt:lpstr>A FHSS Receiver System </vt:lpstr>
      <vt:lpstr>CDMA in a DSSS Environment </vt:lpstr>
      <vt:lpstr>Multiple-Access Interference</vt:lpstr>
      <vt:lpstr>CDMA Channel Bandwidth </vt:lpstr>
      <vt:lpstr>Modulation and Coding Features </vt:lpstr>
      <vt:lpstr>Classification of Logical Channels </vt:lpstr>
      <vt:lpstr>Multiplexing of CDMA channel </vt:lpstr>
      <vt:lpstr>Soft Handoff in CDMA</vt:lpstr>
      <vt:lpstr>Principle of RAKE Receiver </vt:lpstr>
      <vt:lpstr>RAKE Receiver Operation</vt:lpstr>
      <vt:lpstr>Summary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Evolution : From 2G to 3G</dc:title>
  <dc:creator>power</dc:creator>
  <cp:lastModifiedBy>power</cp:lastModifiedBy>
  <cp:revision>1</cp:revision>
  <dcterms:created xsi:type="dcterms:W3CDTF">2016-08-28T12:50:43Z</dcterms:created>
  <dcterms:modified xsi:type="dcterms:W3CDTF">2016-08-28T12:51:22Z</dcterms:modified>
</cp:coreProperties>
</file>